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256" r:id="rId3"/>
    <p:sldId id="304" r:id="rId4"/>
    <p:sldId id="257" r:id="rId5"/>
    <p:sldId id="269" r:id="rId6"/>
    <p:sldId id="270" r:id="rId7"/>
    <p:sldId id="297" r:id="rId8"/>
    <p:sldId id="292" r:id="rId9"/>
    <p:sldId id="283" r:id="rId10"/>
    <p:sldId id="301" r:id="rId11"/>
    <p:sldId id="260" r:id="rId12"/>
    <p:sldId id="287" r:id="rId13"/>
    <p:sldId id="267" r:id="rId14"/>
    <p:sldId id="265" r:id="rId15"/>
    <p:sldId id="284" r:id="rId16"/>
    <p:sldId id="291" r:id="rId17"/>
    <p:sldId id="268" r:id="rId18"/>
    <p:sldId id="302" r:id="rId19"/>
    <p:sldId id="263" r:id="rId20"/>
    <p:sldId id="300" r:id="rId21"/>
    <p:sldId id="30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242"/>
    <a:srgbClr val="01FF74"/>
    <a:srgbClr val="004E4C"/>
    <a:srgbClr val="FFFF6D"/>
    <a:srgbClr val="006666"/>
    <a:srgbClr val="008080"/>
    <a:srgbClr val="DFDA00"/>
    <a:srgbClr val="5FEA00"/>
    <a:srgbClr val="B8DC44"/>
    <a:srgbClr val="FFFF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0" autoAdjust="0"/>
    <p:restoredTop sz="94698" autoAdjust="0"/>
  </p:normalViewPr>
  <p:slideViewPr>
    <p:cSldViewPr>
      <p:cViewPr varScale="1">
        <p:scale>
          <a:sx n="86" d="100"/>
          <a:sy n="86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97547-979C-4CF4-8045-094B351CEA7E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3C6C-73E5-4493-B147-5C7D2C35B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764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3C6C-73E5-4493-B147-5C7D2C35B90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650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3C6C-73E5-4493-B147-5C7D2C35B90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636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4940099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088213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5972884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165779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087176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670372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4498342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4594223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0268120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6556789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02335"/>
      </p:ext>
    </p:extLst>
  </p:cSld>
  <p:clrMapOvr>
    <a:masterClrMapping/>
  </p:clrMapOvr>
  <p:transition advClick="0" advTm="16704">
    <p:split orient="vert"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5C758-9A1A-486B-9B4E-6CD02C906D2A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12FD1-2C90-4B7F-8713-F6172E98E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360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6704">
    <p:split orient="vert"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microsoft.com/office/2007/relationships/hdphoto" Target="../media/hdphoto7.wdp"/><Relationship Id="rId5" Type="http://schemas.openxmlformats.org/officeDocument/2006/relationships/image" Target="../media/image48.pn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26" Type="http://schemas.openxmlformats.org/officeDocument/2006/relationships/image" Target="../media/image87.jpeg"/><Relationship Id="rId3" Type="http://schemas.openxmlformats.org/officeDocument/2006/relationships/image" Target="../media/image64.png"/><Relationship Id="rId21" Type="http://schemas.openxmlformats.org/officeDocument/2006/relationships/image" Target="../media/image82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5" Type="http://schemas.openxmlformats.org/officeDocument/2006/relationships/image" Target="../media/image86.jpeg"/><Relationship Id="rId2" Type="http://schemas.openxmlformats.org/officeDocument/2006/relationships/image" Target="../media/image63.jpeg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24" Type="http://schemas.openxmlformats.org/officeDocument/2006/relationships/image" Target="../media/image85.jpeg"/><Relationship Id="rId5" Type="http://schemas.openxmlformats.org/officeDocument/2006/relationships/image" Target="../media/image66.jpeg"/><Relationship Id="rId15" Type="http://schemas.openxmlformats.org/officeDocument/2006/relationships/image" Target="../media/image76.png"/><Relationship Id="rId23" Type="http://schemas.openxmlformats.org/officeDocument/2006/relationships/image" Target="../media/image84.jpeg"/><Relationship Id="rId10" Type="http://schemas.openxmlformats.org/officeDocument/2006/relationships/image" Target="../media/image71.png"/><Relationship Id="rId19" Type="http://schemas.openxmlformats.org/officeDocument/2006/relationships/image" Target="../media/image80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Relationship Id="rId22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12" Type="http://schemas.openxmlformats.org/officeDocument/2006/relationships/image" Target="../media/image97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microsoft.com/office/2007/relationships/hdphoto" Target="../media/hdphoto9.wdp"/><Relationship Id="rId15" Type="http://schemas.openxmlformats.org/officeDocument/2006/relationships/image" Target="../media/image100.png"/><Relationship Id="rId10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image" Target="../media/image94.png"/><Relationship Id="rId1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240"/>
            <a:ext cx="9144000" cy="686523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05796" y="528789"/>
            <a:ext cx="8514676" cy="914400"/>
            <a:chOff x="305796" y="528789"/>
            <a:chExt cx="8514676" cy="91440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05796" y="528789"/>
              <a:ext cx="8514676" cy="914400"/>
            </a:xfrm>
            <a:prstGeom prst="roundRect">
              <a:avLst/>
            </a:prstGeom>
            <a:solidFill>
              <a:srgbClr val="B8DC44">
                <a:alpha val="40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3870" y="552073"/>
              <a:ext cx="8102571" cy="769441"/>
            </a:xfrm>
            <a:prstGeom prst="rect">
              <a:avLst/>
            </a:prstGeom>
            <a:noFill/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  </a:t>
              </a:r>
              <a:r>
                <a:rPr lang="ru-RU" sz="4400" b="1" dirty="0" smtClean="0">
                  <a:solidFill>
                    <a:srgbClr val="01FF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Душа </a:t>
              </a:r>
              <a:r>
                <a:rPr lang="ru-RU" sz="4400" b="1" dirty="0">
                  <a:solidFill>
                    <a:srgbClr val="01FF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народа в предметах старины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950078" y="2343195"/>
            <a:ext cx="5365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</a:t>
            </a: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тематических </a:t>
            </a: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3462536"/>
            <a:ext cx="1619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00" b="1" dirty="0">
                <a:solidFill>
                  <a:schemeClr val="accent6">
                    <a:lumMod val="75000"/>
                  </a:schemeClr>
                </a:solidFill>
              </a:rPr>
              <a:t>Часть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96" y="4340324"/>
            <a:ext cx="8943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err="1">
                <a:solidFill>
                  <a:srgbClr val="C00000"/>
                </a:solidFill>
              </a:rPr>
              <a:t>Киржачанка</a:t>
            </a:r>
            <a:r>
              <a:rPr lang="ru-RU" sz="5400" b="1" i="1" dirty="0">
                <a:solidFill>
                  <a:srgbClr val="C00000"/>
                </a:solidFill>
              </a:rPr>
              <a:t> - русская </a:t>
            </a:r>
            <a:r>
              <a:rPr lang="ru-RU" sz="5400" b="1" i="1" dirty="0" smtClean="0">
                <a:solidFill>
                  <a:srgbClr val="C00000"/>
                </a:solidFill>
              </a:rPr>
              <a:t>душа</a:t>
            </a:r>
            <a:r>
              <a:rPr lang="ru-RU" sz="5400" b="1" i="1" dirty="0" smtClean="0"/>
              <a:t> 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xmlns="" val="1231160689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79512" y="260648"/>
            <a:ext cx="8784976" cy="1584176"/>
          </a:xfrm>
          <a:prstGeom prst="wedgeRoundRectCallout">
            <a:avLst>
              <a:gd name="adj1" fmla="val -19966"/>
              <a:gd name="adj2" fmla="val 75728"/>
              <a:gd name="adj3" fmla="val 16667"/>
            </a:avLst>
          </a:prstGeom>
          <a:solidFill>
            <a:schemeClr val="accent3">
              <a:lumMod val="75000"/>
              <a:alpha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и зигзаги судьбы самой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Михайловны приводят на память образ очарованного странника из одноимённой повести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Н.Лескова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Платов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рассказа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«Левша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 биографию нашей героини вписался. А что ни рассказ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Н.Лескова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то русская тоскует душа: и терпелива она, и вынослива, и открыта…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20142" y="4005064"/>
            <a:ext cx="3149579" cy="2639904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47864" y="2091779"/>
            <a:ext cx="2963917" cy="2639904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89863" y="3972052"/>
            <a:ext cx="3137337" cy="2672916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588020497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3848" y="4108282"/>
            <a:ext cx="3367818" cy="2516402"/>
          </a:xfrm>
          <a:prstGeom prst="round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32358"/>
            <a:ext cx="2454042" cy="2021567"/>
          </a:xfrm>
          <a:prstGeom prst="round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12160" y="4581128"/>
            <a:ext cx="2484802" cy="2043556"/>
          </a:xfrm>
          <a:prstGeom prst="round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31753" y="432358"/>
            <a:ext cx="2409904" cy="1981610"/>
          </a:xfrm>
          <a:prstGeom prst="roundRect">
            <a:avLst/>
          </a:prstGeom>
          <a:ln w="12700">
            <a:solidFill>
              <a:srgbClr val="FFFF00"/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760669">
            <a:off x="2676701" y="1531202"/>
            <a:ext cx="4180965" cy="3833775"/>
          </a:xfrm>
          <a:prstGeom prst="round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44714729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0" y="3656"/>
            <a:ext cx="9138079" cy="6891509"/>
          </a:xfrm>
          <a:prstGeom prst="rect">
            <a:avLst/>
          </a:prstGeom>
          <a:ln>
            <a:solidFill>
              <a:srgbClr val="004E4C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13216" y="5441537"/>
            <a:ext cx="1501057" cy="1324339"/>
          </a:xfrm>
          <a:prstGeom prst="round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39552" y="260648"/>
            <a:ext cx="8208912" cy="1584176"/>
          </a:xfrm>
          <a:prstGeom prst="wedgeRoundRectCallout">
            <a:avLst>
              <a:gd name="adj1" fmla="val -20833"/>
              <a:gd name="adj2" fmla="val 68442"/>
              <a:gd name="adj3" fmla="val 16667"/>
            </a:avLst>
          </a:prstGeom>
          <a:solidFill>
            <a:schemeClr val="tx2">
              <a:lumMod val="40000"/>
              <a:lumOff val="60000"/>
              <a:alpha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карагандинских степей перебралась в Киржач наша героиня. Так случилось, приехала однажды сюда к родственнице, та за черникой её повела. Как увидела, какие здесь леса, какие грибные, ягодные места, какая красота, - и потянулась сюда душа. Вернулась в Казахстан, а душа осталась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Киржаче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627784" y="2492895"/>
            <a:ext cx="3312368" cy="932889"/>
          </a:xfrm>
          <a:prstGeom prst="wedgeRoundRectCallout">
            <a:avLst>
              <a:gd name="adj1" fmla="val -20101"/>
              <a:gd name="adj2" fmla="val 74950"/>
              <a:gd name="adj3" fmla="val 16667"/>
            </a:avLst>
          </a:prstGeom>
          <a:solidFill>
            <a:schemeClr val="tx2">
              <a:lumMod val="40000"/>
              <a:lumOff val="60000"/>
              <a:alpha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Мечтала побывать тут ещё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посчастливилось.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93661" y="4159490"/>
            <a:ext cx="7560840" cy="1944216"/>
          </a:xfrm>
          <a:prstGeom prst="wedgeRoundRectCallout">
            <a:avLst>
              <a:gd name="adj1" fmla="val -20477"/>
              <a:gd name="adj2" fmla="val 69416"/>
              <a:gd name="adj3" fmla="val 16667"/>
            </a:avLst>
          </a:prstGeom>
          <a:solidFill>
            <a:schemeClr val="tx2">
              <a:lumMod val="40000"/>
              <a:lumOff val="60000"/>
              <a:alpha val="4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Приехал в их края один человек из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Киржача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вдовец.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Михайловна к тому времени похоронила мужа и тоже была вдова. Познакомились, поженились. И переселилась наша героиня в Киржач. И по сей день живёт, здравствует, и как вдохновили её когда-то богатые наши леса, так откликнулась сердцем она, - и воплотилась живая природная красота в её рукоделиях.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84" y="2136993"/>
            <a:ext cx="1890464" cy="1791925"/>
          </a:xfrm>
          <a:prstGeom prst="ellipse">
            <a:avLst/>
          </a:prstGeom>
          <a:ln w="1270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66165" y="2211279"/>
            <a:ext cx="2648108" cy="1484820"/>
          </a:xfrm>
          <a:prstGeom prst="roundRect">
            <a:avLst/>
          </a:prstGeom>
          <a:ln w="127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45038940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s6.livemaster.ru/storage/6b/94/3164363dd9b16425108db0926e3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8228" y="0"/>
            <a:ext cx="9176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747217">
            <a:off x="5063309" y="3753644"/>
            <a:ext cx="3110402" cy="2892457"/>
          </a:xfrm>
          <a:prstGeom prst="ellipse">
            <a:avLst/>
          </a:prstGeom>
          <a:ln w="12700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119" y="3259454"/>
            <a:ext cx="4476049" cy="2257778"/>
          </a:xfrm>
          <a:prstGeom prst="ellipse">
            <a:avLst/>
          </a:prstGeom>
          <a:ln w="127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5830" y="240345"/>
            <a:ext cx="3036050" cy="2599606"/>
          </a:xfrm>
          <a:prstGeom prst="ellipse">
            <a:avLst/>
          </a:prstGeom>
          <a:ln w="12700"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0800000">
            <a:off x="84119" y="5517232"/>
            <a:ext cx="1799736" cy="1229060"/>
          </a:xfrm>
          <a:prstGeom prst="wedgeEllipseCallout">
            <a:avLst>
              <a:gd name="adj1" fmla="val -21580"/>
              <a:gd name="adj2" fmla="val 69065"/>
            </a:avLst>
          </a:prstGeom>
          <a:ln w="12700"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0800000" flipH="1">
            <a:off x="2712493" y="5553575"/>
            <a:ext cx="1840707" cy="1215099"/>
          </a:xfrm>
          <a:prstGeom prst="wedgeEllipseCallout">
            <a:avLst>
              <a:gd name="adj1" fmla="val -22294"/>
              <a:gd name="adj2" fmla="val 71353"/>
            </a:avLst>
          </a:prstGeom>
          <a:ln w="12700">
            <a:solidFill>
              <a:srgbClr val="FFFF00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9390"/>
            <a:ext cx="44132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66068" y="2276872"/>
            <a:ext cx="218255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9945435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i0.wp.com/anashina.com/wp-content/uploads/2011/07/%D0%92%D0%B5%D1%89%D0%B8%D0%B9-%D0%9E%D0%BB%D0%B5%D0%B3-1.jpg?resize=800%2C570&amp;ssl=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90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08484" y="260648"/>
            <a:ext cx="8656004" cy="1440160"/>
          </a:xfrm>
          <a:prstGeom prst="wedgeRoundRectCallout">
            <a:avLst>
              <a:gd name="adj1" fmla="val -20833"/>
              <a:gd name="adj2" fmla="val 71837"/>
              <a:gd name="adj3" fmla="val 16667"/>
            </a:avLst>
          </a:prstGeom>
          <a:solidFill>
            <a:schemeClr val="accent2">
              <a:lumMod val="75000"/>
              <a:alpha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Заговорила в ней народная наша душа, и Древняя Русь приоткрылась. Вот главная её работа – «Прощание князя Олега с конём». Она относит нас к былинным, летописным древнерусским, сказаниям, к известной балладе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А.С.Пушкина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«Вещий Олег». 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32030" y="2708920"/>
            <a:ext cx="8208912" cy="1008112"/>
          </a:xfrm>
          <a:prstGeom prst="wedgeRoundRectCallout">
            <a:avLst>
              <a:gd name="adj1" fmla="val -20997"/>
              <a:gd name="adj2" fmla="val 73312"/>
              <a:gd name="adj3" fmla="val 16667"/>
            </a:avLst>
          </a:prstGeom>
          <a:solidFill>
            <a:schemeClr val="accent2">
              <a:lumMod val="75000"/>
              <a:alpha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«Посмотрите,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меня получилась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пространственность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перспектива. Для этого нужно, чтобы все крестики были в одну сторону направлены». 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267744" y="4797152"/>
            <a:ext cx="4392488" cy="652052"/>
          </a:xfrm>
          <a:prstGeom prst="wedgeRoundRectCallout">
            <a:avLst>
              <a:gd name="adj1" fmla="val -20292"/>
              <a:gd name="adj2" fmla="val 81081"/>
              <a:gd name="adj3" fmla="val 16667"/>
            </a:avLst>
          </a:prstGeom>
          <a:solidFill>
            <a:schemeClr val="accent2">
              <a:alpha val="4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Да, верно, и цветовая гамма хороша. </a:t>
            </a:r>
          </a:p>
        </p:txBody>
      </p:sp>
    </p:spTree>
    <p:extLst>
      <p:ext uri="{BB962C8B-B14F-4D97-AF65-F5344CB8AC3E}">
        <p14:creationId xmlns:p14="http://schemas.microsoft.com/office/powerpoint/2010/main" xmlns="" val="2567222610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9290"/>
            <a:ext cx="9144000" cy="6877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213" y="1561467"/>
            <a:ext cx="5553574" cy="40740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55676" y="1421397"/>
            <a:ext cx="5832648" cy="4320480"/>
          </a:xfrm>
          <a:prstGeom prst="rect">
            <a:avLst/>
          </a:prstGeom>
        </p:spPr>
      </p:pic>
      <p:sp>
        <p:nvSpPr>
          <p:cNvPr id="22" name="Прямоугольная выноска 21"/>
          <p:cNvSpPr/>
          <p:nvPr/>
        </p:nvSpPr>
        <p:spPr>
          <a:xfrm rot="16200000" flipH="1">
            <a:off x="378498" y="1510442"/>
            <a:ext cx="1800200" cy="2342189"/>
          </a:xfrm>
          <a:prstGeom prst="wedgeRectCallout">
            <a:avLst/>
          </a:prstGeom>
          <a:solidFill>
            <a:srgbClr val="92D050">
              <a:alpha val="40000"/>
            </a:srgbClr>
          </a:solidFill>
          <a:ln w="19050">
            <a:solidFill>
              <a:srgbClr val="004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ая выноска 20"/>
          <p:cNvSpPr/>
          <p:nvPr/>
        </p:nvSpPr>
        <p:spPr>
          <a:xfrm flipV="1">
            <a:off x="4788024" y="5013175"/>
            <a:ext cx="2345101" cy="1736243"/>
          </a:xfrm>
          <a:prstGeom prst="wedgeRectCallout">
            <a:avLst/>
          </a:prstGeom>
          <a:solidFill>
            <a:srgbClr val="92D050">
              <a:alpha val="40000"/>
            </a:srgbClr>
          </a:solidFill>
          <a:ln w="19050">
            <a:solidFill>
              <a:srgbClr val="004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47360" y="5115222"/>
            <a:ext cx="2026427" cy="1532148"/>
          </a:xfrm>
          <a:prstGeom prst="rect">
            <a:avLst/>
          </a:prstGeom>
          <a:ln w="19050">
            <a:solidFill>
              <a:srgbClr val="004E4C"/>
            </a:solidFill>
          </a:ln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39552" y="198604"/>
            <a:ext cx="3312368" cy="612648"/>
          </a:xfrm>
          <a:prstGeom prst="wedgeRoundRectCallout">
            <a:avLst/>
          </a:prstGeom>
          <a:solidFill>
            <a:srgbClr val="92D050"/>
          </a:solidFill>
          <a:ln w="12700">
            <a:solidFill>
              <a:srgbClr val="004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Русь смотрит на нас с картины.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4707702" y="39643"/>
            <a:ext cx="2266085" cy="1741793"/>
          </a:xfrm>
          <a:prstGeom prst="wedgeRectCallout">
            <a:avLst/>
          </a:prstGeom>
          <a:solidFill>
            <a:srgbClr val="92D050">
              <a:alpha val="40000"/>
            </a:srgbClr>
          </a:solidFill>
          <a:ln w="19050">
            <a:solidFill>
              <a:srgbClr val="004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ая выноска 19"/>
          <p:cNvSpPr/>
          <p:nvPr/>
        </p:nvSpPr>
        <p:spPr>
          <a:xfrm rot="5400000">
            <a:off x="7054023" y="2729081"/>
            <a:ext cx="1740789" cy="2341162"/>
          </a:xfrm>
          <a:prstGeom prst="wedgeRectCallout">
            <a:avLst/>
          </a:prstGeom>
          <a:solidFill>
            <a:srgbClr val="92D050">
              <a:alpha val="40000"/>
            </a:srgbClr>
          </a:solidFill>
          <a:ln w="19050">
            <a:solidFill>
              <a:srgbClr val="004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ая выноска 22"/>
          <p:cNvSpPr/>
          <p:nvPr/>
        </p:nvSpPr>
        <p:spPr>
          <a:xfrm flipH="1" flipV="1">
            <a:off x="978650" y="5013176"/>
            <a:ext cx="2297206" cy="1736244"/>
          </a:xfrm>
          <a:prstGeom prst="wedgeRectCallout">
            <a:avLst/>
          </a:prstGeom>
          <a:solidFill>
            <a:srgbClr val="92D050">
              <a:alpha val="40000"/>
            </a:srgbClr>
          </a:solidFill>
          <a:ln w="19050">
            <a:solidFill>
              <a:srgbClr val="004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15617" y="5115224"/>
            <a:ext cx="2033068" cy="1532148"/>
          </a:xfrm>
          <a:prstGeom prst="rect">
            <a:avLst/>
          </a:prstGeom>
          <a:ln w="19050">
            <a:solidFill>
              <a:srgbClr val="004E4C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105" y="1915462"/>
            <a:ext cx="2042864" cy="1532148"/>
          </a:xfrm>
          <a:prstGeom prst="rect">
            <a:avLst/>
          </a:prstGeom>
          <a:ln w="19050">
            <a:solidFill>
              <a:srgbClr val="004E4C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4876" y="3133589"/>
            <a:ext cx="2039082" cy="1532146"/>
          </a:xfrm>
          <a:prstGeom prst="rect">
            <a:avLst/>
          </a:prstGeom>
          <a:ln w="19050">
            <a:solidFill>
              <a:srgbClr val="004E4C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227" y="151533"/>
            <a:ext cx="2068200" cy="1532148"/>
          </a:xfrm>
          <a:prstGeom prst="rect">
            <a:avLst/>
          </a:prstGeom>
          <a:ln w="19050">
            <a:solidFill>
              <a:srgbClr val="004E4C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60286161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16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14282" y="214290"/>
            <a:ext cx="8643998" cy="6429396"/>
          </a:xfrm>
          <a:prstGeom prst="rect">
            <a:avLst/>
          </a:prstGeom>
        </p:spPr>
      </p:pic>
      <p:pic>
        <p:nvPicPr>
          <p:cNvPr id="3" name="Рисунок 2" descr="3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iles.netall.ru/static/16032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7" y="5882"/>
            <a:ext cx="9166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6306" y="1434930"/>
            <a:ext cx="2794140" cy="2635157"/>
          </a:xfrm>
          <a:prstGeom prst="ellipse">
            <a:avLst/>
          </a:prstGeom>
          <a:ln w="127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7239" flipV="1">
            <a:off x="76353" y="4046690"/>
            <a:ext cx="1665230" cy="1412776"/>
          </a:xfrm>
          <a:prstGeom prst="wedgeEllipseCallout">
            <a:avLst>
              <a:gd name="adj1" fmla="val 21463"/>
              <a:gd name="adj2" fmla="val 61150"/>
            </a:avLst>
          </a:prstGeom>
          <a:ln w="12700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516216" y="152774"/>
            <a:ext cx="2456727" cy="2413724"/>
          </a:xfrm>
          <a:prstGeom prst="ellipse">
            <a:avLst/>
          </a:prstGeom>
          <a:ln w="12700">
            <a:solidFill>
              <a:srgbClr val="FFFF00"/>
            </a:solidFill>
          </a:ln>
        </p:spPr>
      </p:pic>
      <p:grpSp>
        <p:nvGrpSpPr>
          <p:cNvPr id="9" name="Группа 8"/>
          <p:cNvGrpSpPr/>
          <p:nvPr/>
        </p:nvGrpSpPr>
        <p:grpSpPr>
          <a:xfrm>
            <a:off x="5940152" y="2812816"/>
            <a:ext cx="3087317" cy="3903543"/>
            <a:chOff x="8174323" y="143356"/>
            <a:chExt cx="3087317" cy="390354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174323" y="143356"/>
              <a:ext cx="2771010" cy="2651275"/>
            </a:xfrm>
            <a:prstGeom prst="flowChartConnector">
              <a:avLst/>
            </a:prstGeom>
            <a:ln w="12700">
              <a:solidFill>
                <a:srgbClr val="FFFF00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 flipH="1">
              <a:off x="9591950" y="2794631"/>
              <a:ext cx="1669690" cy="1252268"/>
            </a:xfrm>
            <a:prstGeom prst="wedgeEllipseCallout">
              <a:avLst>
                <a:gd name="adj1" fmla="val -32924"/>
                <a:gd name="adj2" fmla="val 63448"/>
              </a:avLst>
            </a:prstGeom>
            <a:ln w="12700">
              <a:solidFill>
                <a:srgbClr val="FFFF00"/>
              </a:solidFill>
            </a:ln>
          </p:spPr>
        </p:pic>
      </p:grpSp>
      <p:sp>
        <p:nvSpPr>
          <p:cNvPr id="12" name="Скругленная прямоугольная выноска 11"/>
          <p:cNvSpPr/>
          <p:nvPr/>
        </p:nvSpPr>
        <p:spPr>
          <a:xfrm>
            <a:off x="161927" y="260648"/>
            <a:ext cx="5331159" cy="751390"/>
          </a:xfrm>
          <a:prstGeom prst="wedgeRoundRectCallout">
            <a:avLst>
              <a:gd name="adj1" fmla="val -21395"/>
              <a:gd name="adj2" fmla="val 72783"/>
              <a:gd name="adj3" fmla="val 16667"/>
            </a:avLst>
          </a:prstGeom>
          <a:solidFill>
            <a:schemeClr val="accent2">
              <a:alpha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Руфина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Михайловна вышивает крестом, гладью,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 вяжет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крючком, узоры часто придумывает сама. 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15429" y="52970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034010" y="1556792"/>
            <a:ext cx="3407161" cy="1477216"/>
          </a:xfrm>
          <a:prstGeom prst="wedgeRoundRectCallout">
            <a:avLst/>
          </a:prstGeom>
          <a:solidFill>
            <a:schemeClr val="accent2">
              <a:alpha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Какая во всей обстановке её дома ощутимая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теплота,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какая бодрость духа и плодовитость в её творческой работе!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907704" y="4076947"/>
            <a:ext cx="3585382" cy="702565"/>
          </a:xfrm>
          <a:prstGeom prst="wedgeRoundRectCallout">
            <a:avLst/>
          </a:prstGeom>
          <a:solidFill>
            <a:schemeClr val="accent2">
              <a:alpha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/>
              <a:t>Чем же питается эта бодрость, откуда черпает силы?...</a:t>
            </a:r>
            <a:endParaRPr lang="ru-RU" b="1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22504" y="5805264"/>
            <a:ext cx="5617648" cy="784753"/>
          </a:xfrm>
          <a:prstGeom prst="wedgeRoundRectCallout">
            <a:avLst>
              <a:gd name="adj1" fmla="val -20833"/>
              <a:gd name="adj2" fmla="val 68893"/>
              <a:gd name="adj3" fmla="val 16667"/>
            </a:avLst>
          </a:prstGeom>
          <a:solidFill>
            <a:schemeClr val="accent2">
              <a:alpha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Пережитыми жизненными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страданиями…. От них становится чуткой, ранимой, восприимчивой душа.</a:t>
            </a:r>
          </a:p>
        </p:txBody>
      </p:sp>
    </p:spTree>
    <p:extLst>
      <p:ext uri="{BB962C8B-B14F-4D97-AF65-F5344CB8AC3E}">
        <p14:creationId xmlns:p14="http://schemas.microsoft.com/office/powerpoint/2010/main" xmlns="" val="699063902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51520" y="188640"/>
            <a:ext cx="8640960" cy="3096344"/>
          </a:xfrm>
          <a:prstGeom prst="wedgeRoundRectCallout">
            <a:avLst/>
          </a:prstGeom>
          <a:solidFill>
            <a:srgbClr val="0070C0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Когда началась Великая отечественная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братьев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забрали на фронт, отца в трудовую армию, семью снова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репрессировали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мать с маленькой дочкой, последышем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Руфиной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выселили в далёкий казахский посёлок. Поселили в старой сторожке. Вот уже брошена последняя горсть угля в остывшую печку. За окном воет буран, заметает. В сторожке голодно, холодно. Мать закутала ребёнка в большой шерстяной платок и заплакала: «Будь что будет!»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вдруг,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стук в окно. Входит старый казах.  «Ой, бай!» Видит горестную картину. Он как раз вёз телегу угля к шахте, буран застиг его. Недолго думая, нагрёб он два ведра угля с телеги, внёс в сторожку, чтобы не погибла от холода русская женщина с ребёнком. А через три дня вернулся с телегой угля!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52918" y="4005064"/>
            <a:ext cx="8640960" cy="1008112"/>
          </a:xfrm>
          <a:prstGeom prst="wedgeRoundRectCallout">
            <a:avLst>
              <a:gd name="adj1" fmla="val -21015"/>
              <a:gd name="adj2" fmla="val 81266"/>
              <a:gd name="adj3" fmla="val 16667"/>
            </a:avLst>
          </a:prstGeom>
          <a:solidFill>
            <a:srgbClr val="0070C0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Всё это оживает 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памяти. 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ердце 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Руфины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Михайловны замирает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, не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дремлет душа, а руки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привычно 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проворно вышивают, вяжут,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созидается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ещё 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ещё… Красота!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835696" y="5556938"/>
            <a:ext cx="6192688" cy="819212"/>
          </a:xfrm>
          <a:prstGeom prst="wedgeRoundRectCallout">
            <a:avLst>
              <a:gd name="adj1" fmla="val -20455"/>
              <a:gd name="adj2" fmla="val 95341"/>
              <a:gd name="adj3" fmla="val 16667"/>
            </a:avLst>
          </a:prstGeom>
          <a:solidFill>
            <a:srgbClr val="0070C0">
              <a:alpha val="20000"/>
            </a:srgb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Неоскудеваема русская душа ….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137598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2.fotocdn.net/s123/ad25f8cc2542e1c0/public_pin_l/28136890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206500"/>
            <a:ext cx="4633913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063" y="1188919"/>
            <a:ext cx="463391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281434" y="1206499"/>
            <a:ext cx="4635063" cy="4433035"/>
            <a:chOff x="2254468" y="1257401"/>
            <a:chExt cx="4635063" cy="4240925"/>
          </a:xfrm>
        </p:grpSpPr>
        <p:pic>
          <p:nvPicPr>
            <p:cNvPr id="20" name="Рисунок 19" descr="DSCF0130.JP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2339752" y="1346896"/>
              <a:ext cx="4464496" cy="4063836"/>
            </a:xfrm>
            <a:prstGeom prst="rect">
              <a:avLst/>
            </a:prstGeom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254468" y="1257401"/>
              <a:ext cx="4635063" cy="4240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2275173" y="1218463"/>
            <a:ext cx="4635063" cy="4421071"/>
            <a:chOff x="2265746" y="1295031"/>
            <a:chExt cx="4635063" cy="4240925"/>
          </a:xfrm>
        </p:grpSpPr>
        <p:pic>
          <p:nvPicPr>
            <p:cNvPr id="24" name="Рисунок 23" descr="DSCF0119.JP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2351029" y="1402730"/>
              <a:ext cx="4549780" cy="4044874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265746" y="1295031"/>
              <a:ext cx="4635063" cy="4240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2266127" y="1227225"/>
            <a:ext cx="4635063" cy="4391582"/>
            <a:chOff x="2152840" y="1081654"/>
            <a:chExt cx="4635063" cy="4391582"/>
          </a:xfrm>
        </p:grpSpPr>
        <p:pic>
          <p:nvPicPr>
            <p:cNvPr id="27" name="Рисунок 26" descr="DSCF0148.JPG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2267744" y="1268760"/>
              <a:ext cx="4392488" cy="4104456"/>
            </a:xfrm>
            <a:prstGeom prst="rect">
              <a:avLst/>
            </a:prstGeom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152840" y="1081654"/>
              <a:ext cx="4635063" cy="4391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2278004" y="1206498"/>
            <a:ext cx="4635063" cy="4421071"/>
            <a:chOff x="2290465" y="1608703"/>
            <a:chExt cx="4635063" cy="4421071"/>
          </a:xfrm>
        </p:grpSpPr>
        <p:pic>
          <p:nvPicPr>
            <p:cNvPr id="30" name="Рисунок 29" descr="DSCF0123.JPG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2351112" y="1716232"/>
              <a:ext cx="4513768" cy="4248471"/>
            </a:xfrm>
            <a:prstGeom prst="rect">
              <a:avLst/>
            </a:prstGeom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290465" y="1608703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2292611" y="1220865"/>
            <a:ext cx="4635063" cy="4421071"/>
            <a:chOff x="1742388" y="1608703"/>
            <a:chExt cx="4635063" cy="4421071"/>
          </a:xfrm>
        </p:grpSpPr>
        <p:pic>
          <p:nvPicPr>
            <p:cNvPr id="34" name="Рисунок 33" descr="DSCF0180.JPG"/>
            <p:cNvPicPr>
              <a:picLocks noChangeAspect="1"/>
            </p:cNvPicPr>
            <p:nvPr/>
          </p:nvPicPr>
          <p:blipFill rotWithShape="1">
            <a:blip r:embed="rId12" cstate="email"/>
            <a:srcRect/>
            <a:stretch/>
          </p:blipFill>
          <p:spPr>
            <a:xfrm>
              <a:off x="1835696" y="1812965"/>
              <a:ext cx="4448451" cy="4077099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742388" y="1608703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7" name="Группа 36"/>
          <p:cNvGrpSpPr/>
          <p:nvPr/>
        </p:nvGrpSpPr>
        <p:grpSpPr>
          <a:xfrm>
            <a:off x="2276427" y="1200558"/>
            <a:ext cx="4635063" cy="4421071"/>
            <a:chOff x="2339752" y="1700808"/>
            <a:chExt cx="4635063" cy="4421071"/>
          </a:xfrm>
        </p:grpSpPr>
        <p:pic>
          <p:nvPicPr>
            <p:cNvPr id="38" name="Рисунок 37" descr="DSCF0134.JPG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2447212" y="1853037"/>
              <a:ext cx="4420142" cy="4136781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339752" y="1700808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" name="Группа 39"/>
          <p:cNvGrpSpPr/>
          <p:nvPr/>
        </p:nvGrpSpPr>
        <p:grpSpPr>
          <a:xfrm>
            <a:off x="2292611" y="1205105"/>
            <a:ext cx="4635063" cy="4440876"/>
            <a:chOff x="2555776" y="1681003"/>
            <a:chExt cx="4635063" cy="4440876"/>
          </a:xfrm>
        </p:grpSpPr>
        <p:pic>
          <p:nvPicPr>
            <p:cNvPr id="41" name="Рисунок 40" descr="DSCF0142.JPG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2663159" y="1844181"/>
              <a:ext cx="4420295" cy="4187628"/>
            </a:xfrm>
            <a:prstGeom prst="rect">
              <a:avLst/>
            </a:prstGeom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555776" y="1681003"/>
              <a:ext cx="4635063" cy="4440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2298943" y="1212197"/>
            <a:ext cx="4635063" cy="4421071"/>
            <a:chOff x="2411760" y="1700808"/>
            <a:chExt cx="4635063" cy="4421071"/>
          </a:xfrm>
        </p:grpSpPr>
        <p:pic>
          <p:nvPicPr>
            <p:cNvPr id="44" name="Рисунок 43" descr="DSCF0114.JPG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2507002" y="1916833"/>
              <a:ext cx="4441262" cy="4066424"/>
            </a:xfrm>
            <a:prstGeom prst="rect">
              <a:avLst/>
            </a:prstGeom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411760" y="1700808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7" name="Группа 46"/>
          <p:cNvGrpSpPr/>
          <p:nvPr/>
        </p:nvGrpSpPr>
        <p:grpSpPr>
          <a:xfrm>
            <a:off x="2298943" y="1189724"/>
            <a:ext cx="4635063" cy="4421071"/>
            <a:chOff x="2411760" y="1700808"/>
            <a:chExt cx="4635063" cy="4421071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753"/>
            <a:stretch/>
          </p:blipFill>
          <p:spPr>
            <a:xfrm>
              <a:off x="2555775" y="1864182"/>
              <a:ext cx="4392489" cy="4165592"/>
            </a:xfrm>
            <a:prstGeom prst="rect">
              <a:avLst/>
            </a:prstGeom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411760" y="1700808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Группа 49"/>
          <p:cNvGrpSpPr/>
          <p:nvPr/>
        </p:nvGrpSpPr>
        <p:grpSpPr>
          <a:xfrm>
            <a:off x="2263107" y="1205105"/>
            <a:ext cx="4635063" cy="4421071"/>
            <a:chOff x="2261843" y="1704431"/>
            <a:chExt cx="4635063" cy="4421071"/>
          </a:xfrm>
        </p:grpSpPr>
        <p:pic>
          <p:nvPicPr>
            <p:cNvPr id="51" name="Рисунок 50" descr="DSCF0117.JPG"/>
            <p:cNvPicPr>
              <a:picLocks noChangeAspect="1"/>
            </p:cNvPicPr>
            <p:nvPr/>
          </p:nvPicPr>
          <p:blipFill>
            <a:blip r:embed="rId18" cstate="email"/>
            <a:stretch>
              <a:fillRect/>
            </a:stretch>
          </p:blipFill>
          <p:spPr>
            <a:xfrm>
              <a:off x="2433401" y="1834936"/>
              <a:ext cx="4447764" cy="4216692"/>
            </a:xfrm>
            <a:prstGeom prst="rect">
              <a:avLst/>
            </a:prstGeom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261843" y="1704431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2268913" y="1213474"/>
            <a:ext cx="4635063" cy="4421071"/>
            <a:chOff x="2555776" y="1696744"/>
            <a:chExt cx="4635063" cy="4421071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67259" y="1834750"/>
              <a:ext cx="4412095" cy="4173356"/>
            </a:xfrm>
            <a:prstGeom prst="rect">
              <a:avLst/>
            </a:prstGeom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555776" y="1696744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Группа 59"/>
          <p:cNvGrpSpPr/>
          <p:nvPr/>
        </p:nvGrpSpPr>
        <p:grpSpPr>
          <a:xfrm>
            <a:off x="2299638" y="1212480"/>
            <a:ext cx="4635063" cy="4421071"/>
            <a:chOff x="2411760" y="1710892"/>
            <a:chExt cx="4635063" cy="442107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495556" y="1867190"/>
              <a:ext cx="4467470" cy="4162584"/>
            </a:xfrm>
            <a:prstGeom prst="rect">
              <a:avLst/>
            </a:prstGeom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411760" y="1710892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3" name="Группа 62"/>
          <p:cNvGrpSpPr/>
          <p:nvPr/>
        </p:nvGrpSpPr>
        <p:grpSpPr>
          <a:xfrm>
            <a:off x="2275173" y="1230429"/>
            <a:ext cx="4635063" cy="4421071"/>
            <a:chOff x="1763688" y="1821153"/>
            <a:chExt cx="4635063" cy="4421071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872974" y="1942182"/>
              <a:ext cx="4416490" cy="4197853"/>
            </a:xfrm>
            <a:prstGeom prst="rect">
              <a:avLst/>
            </a:prstGeom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763688" y="1821153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2297284" y="1189724"/>
            <a:ext cx="4635063" cy="4421071"/>
            <a:chOff x="2483768" y="1700808"/>
            <a:chExt cx="4635063" cy="4421071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612146" y="1813082"/>
              <a:ext cx="4408126" cy="4219071"/>
            </a:xfrm>
            <a:prstGeom prst="rect">
              <a:avLst/>
            </a:prstGeom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483768" y="1700808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0" name="Группа 69"/>
          <p:cNvGrpSpPr/>
          <p:nvPr/>
        </p:nvGrpSpPr>
        <p:grpSpPr>
          <a:xfrm>
            <a:off x="2283034" y="1210641"/>
            <a:ext cx="4635063" cy="4421071"/>
            <a:chOff x="2483768" y="1709944"/>
            <a:chExt cx="4635063" cy="4421071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27784" y="1813082"/>
              <a:ext cx="4392488" cy="4216692"/>
            </a:xfrm>
            <a:prstGeom prst="rect">
              <a:avLst/>
            </a:prstGeom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483768" y="1709944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4" name="Группа 73"/>
          <p:cNvGrpSpPr/>
          <p:nvPr/>
        </p:nvGrpSpPr>
        <p:grpSpPr>
          <a:xfrm>
            <a:off x="2291329" y="1210640"/>
            <a:ext cx="4635063" cy="4421071"/>
            <a:chOff x="2339752" y="1700808"/>
            <a:chExt cx="4635063" cy="4421071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455901" y="1844823"/>
              <a:ext cx="4481203" cy="4153210"/>
            </a:xfrm>
            <a:prstGeom prst="rect">
              <a:avLst/>
            </a:prstGeom>
          </p:spPr>
        </p:pic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339752" y="1700808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9" name="Группа 78"/>
          <p:cNvGrpSpPr/>
          <p:nvPr/>
        </p:nvGrpSpPr>
        <p:grpSpPr>
          <a:xfrm>
            <a:off x="2274159" y="1227225"/>
            <a:ext cx="4635063" cy="4421071"/>
            <a:chOff x="2483768" y="1710892"/>
            <a:chExt cx="4635063" cy="4421071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620510" y="1838349"/>
              <a:ext cx="4399762" cy="4191426"/>
            </a:xfrm>
            <a:prstGeom prst="rect">
              <a:avLst/>
            </a:prstGeom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483768" y="1710892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5" name="Группа 84"/>
          <p:cNvGrpSpPr/>
          <p:nvPr/>
        </p:nvGrpSpPr>
        <p:grpSpPr>
          <a:xfrm>
            <a:off x="2293250" y="1215007"/>
            <a:ext cx="4635063" cy="4421071"/>
            <a:chOff x="2123728" y="1700807"/>
            <a:chExt cx="4635063" cy="4421071"/>
          </a:xfrm>
        </p:grpSpPr>
        <p:pic>
          <p:nvPicPr>
            <p:cNvPr id="86" name="Рисунок 85" descr="DSCF0191.JPG"/>
            <p:cNvPicPr>
              <a:picLocks noChangeAspect="1"/>
            </p:cNvPicPr>
            <p:nvPr/>
          </p:nvPicPr>
          <p:blipFill rotWithShape="1">
            <a:blip r:embed="rId26" cstate="email"/>
            <a:srcRect/>
            <a:stretch/>
          </p:blipFill>
          <p:spPr>
            <a:xfrm>
              <a:off x="2267743" y="1814090"/>
              <a:ext cx="4392489" cy="4194504"/>
            </a:xfrm>
            <a:prstGeom prst="rect">
              <a:avLst/>
            </a:prstGeom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123728" y="1700807"/>
              <a:ext cx="4635063" cy="442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946832247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5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0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7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5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0"/>
                            </p:stCondLst>
                            <p:childTnLst>
                              <p:par>
                                <p:cTn id="8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9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0"/>
                            </p:stCondLst>
                            <p:childTnLst>
                              <p:par>
                                <p:cTn id="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267744" y="1779358"/>
            <a:ext cx="5992112" cy="5078642"/>
            <a:chOff x="2267744" y="1779358"/>
            <a:chExt cx="5992112" cy="5078642"/>
          </a:xfrm>
        </p:grpSpPr>
        <p:pic>
          <p:nvPicPr>
            <p:cNvPr id="1026" name="Picture 2" descr="https://onege.ru/wp-content/uploads/2015/11/hello_html_m18d86159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779358"/>
              <a:ext cx="5992112" cy="5078642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" name="TextBox 1"/>
            <p:cNvSpPr txBox="1"/>
            <p:nvPr/>
          </p:nvSpPr>
          <p:spPr>
            <a:xfrm>
              <a:off x="3634210" y="3107311"/>
              <a:ext cx="239818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>
                  <a:latin typeface="Monotype Corsiva" panose="03010101010201010101" pitchFamily="66" charset="0"/>
                  <a:cs typeface="Arial" panose="020B0604020202020204" pitchFamily="34" charset="0"/>
                </a:rPr>
                <a:t>О светло светлая</a:t>
              </a:r>
            </a:p>
            <a:p>
              <a:r>
                <a:rPr lang="ru-RU" b="1" i="1" dirty="0">
                  <a:latin typeface="Monotype Corsiva" panose="03010101010201010101" pitchFamily="66" charset="0"/>
                  <a:cs typeface="Arial" panose="020B0604020202020204" pitchFamily="34" charset="0"/>
                </a:rPr>
                <a:t>                                                                        И </a:t>
              </a:r>
              <a:r>
                <a:rPr lang="ru-RU" b="1" i="1" dirty="0" err="1">
                  <a:latin typeface="Monotype Corsiva" panose="03010101010201010101" pitchFamily="66" charset="0"/>
                  <a:cs typeface="Arial" panose="020B0604020202020204" pitchFamily="34" charset="0"/>
                </a:rPr>
                <a:t>украсно</a:t>
              </a:r>
              <a:r>
                <a:rPr lang="ru-RU" b="1" i="1" dirty="0">
                  <a:latin typeface="Monotype Corsiva" panose="03010101010201010101" pitchFamily="66" charset="0"/>
                  <a:cs typeface="Arial" panose="020B0604020202020204" pitchFamily="34" charset="0"/>
                </a:rPr>
                <a:t> </a:t>
              </a:r>
              <a:r>
                <a:rPr lang="ru-RU" b="1" i="1" dirty="0" smtClean="0">
                  <a:latin typeface="Monotype Corsiva" panose="03010101010201010101" pitchFamily="66" charset="0"/>
                  <a:cs typeface="Arial" panose="020B0604020202020204" pitchFamily="34" charset="0"/>
                </a:rPr>
                <a:t> украшенная</a:t>
              </a:r>
              <a:endParaRPr lang="ru-RU" b="1" i="1" dirty="0">
                <a:latin typeface="Monotype Corsiva" panose="03010101010201010101" pitchFamily="66" charset="0"/>
                <a:cs typeface="Arial" panose="020B0604020202020204" pitchFamily="34" charset="0"/>
              </a:endParaRPr>
            </a:p>
            <a:p>
              <a:r>
                <a:rPr lang="ru-RU" b="1" i="1" dirty="0">
                  <a:latin typeface="Monotype Corsiva" panose="03010101010201010101" pitchFamily="66" charset="0"/>
                  <a:cs typeface="Arial" panose="020B0604020202020204" pitchFamily="34" charset="0"/>
                </a:rPr>
                <a:t>                                                                        Земля русская, …</a:t>
              </a:r>
            </a:p>
            <a:p>
              <a:r>
                <a:rPr lang="ru-RU" b="1" i="1" dirty="0">
                  <a:latin typeface="Monotype Corsiva" panose="03010101010201010101" pitchFamily="66" charset="0"/>
                  <a:cs typeface="Arial" panose="020B0604020202020204" pitchFamily="34" charset="0"/>
                </a:rPr>
                <a:t>                                                                        И многими красотами </a:t>
              </a:r>
              <a:endParaRPr lang="ru-RU" b="1" i="1" dirty="0" smtClean="0">
                <a:latin typeface="Monotype Corsiva" panose="03010101010201010101" pitchFamily="66" charset="0"/>
                <a:cs typeface="Arial" panose="020B0604020202020204" pitchFamily="34" charset="0"/>
              </a:endParaRPr>
            </a:p>
            <a:p>
              <a:r>
                <a:rPr lang="ru-RU" b="1" i="1" dirty="0" smtClean="0">
                  <a:latin typeface="Monotype Corsiva" panose="03010101010201010101" pitchFamily="66" charset="0"/>
                  <a:cs typeface="Arial" panose="020B0604020202020204" pitchFamily="34" charset="0"/>
                </a:rPr>
                <a:t>удивлена  </a:t>
              </a:r>
              <a:r>
                <a:rPr lang="ru-RU" b="1" i="1" dirty="0" err="1" smtClean="0">
                  <a:latin typeface="Monotype Corsiva" panose="03010101010201010101" pitchFamily="66" charset="0"/>
                  <a:cs typeface="Arial" panose="020B0604020202020204" pitchFamily="34" charset="0"/>
                </a:rPr>
                <a:t>еси</a:t>
              </a:r>
              <a:r>
                <a:rPr lang="ru-RU" b="1" i="1" dirty="0">
                  <a:latin typeface="Monotype Corsiva" panose="03010101010201010101" pitchFamily="66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286036487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21016" y="307280"/>
            <a:ext cx="3169503" cy="2424903"/>
            <a:chOff x="683568" y="332656"/>
            <a:chExt cx="3169503" cy="242490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0431" y="480133"/>
              <a:ext cx="2855776" cy="212994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419" b="90000" l="20778" r="7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5400000">
              <a:off x="1055868" y="-39644"/>
              <a:ext cx="2424903" cy="3169503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521016" y="4282103"/>
            <a:ext cx="3024391" cy="2327638"/>
            <a:chOff x="2555775" y="4488366"/>
            <a:chExt cx="3024391" cy="232763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689404" y="4592820"/>
              <a:ext cx="2757134" cy="210823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419" b="90000" l="20778" r="7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5400000">
              <a:off x="2904152" y="4139989"/>
              <a:ext cx="2327638" cy="3024391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5743887" y="307280"/>
            <a:ext cx="3062512" cy="2379401"/>
            <a:chOff x="4691801" y="548682"/>
            <a:chExt cx="3062512" cy="237940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96723" y="700646"/>
              <a:ext cx="2855776" cy="214183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419" b="90000" l="20778" r="7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5400000">
              <a:off x="5033356" y="207127"/>
              <a:ext cx="2379401" cy="306251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5706170" y="4147241"/>
            <a:ext cx="3137946" cy="2433464"/>
            <a:chOff x="5487246" y="3068960"/>
            <a:chExt cx="3137946" cy="243346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538510" y="3122022"/>
              <a:ext cx="2993929" cy="2308393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419" b="90000" l="20778" r="7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5400000">
              <a:off x="5839487" y="2716719"/>
              <a:ext cx="2433464" cy="313794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3014828" y="2169558"/>
            <a:ext cx="3193001" cy="2425166"/>
            <a:chOff x="2699790" y="2846223"/>
            <a:chExt cx="3193001" cy="242516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68404" y="2977813"/>
              <a:ext cx="2855776" cy="214987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419" b="90000" l="20778" r="77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5400000">
              <a:off x="3083708" y="2462305"/>
              <a:ext cx="2425166" cy="3193001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341019" y="217350"/>
            <a:ext cx="8540620" cy="6423300"/>
            <a:chOff x="306075" y="121027"/>
            <a:chExt cx="8540620" cy="64233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81178" y="282846"/>
              <a:ext cx="8293969" cy="6120838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6075" y="121027"/>
              <a:ext cx="8540620" cy="6423300"/>
            </a:xfrm>
            <a:prstGeom prst="rect">
              <a:avLst/>
            </a:prstGeom>
          </p:spPr>
        </p:pic>
      </p:grp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142976" y="5349073"/>
            <a:ext cx="6858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9126" y="1966863"/>
            <a:ext cx="78114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самых разных </a:t>
            </a:r>
            <a:r>
              <a:rPr lang="ru-RU" sz="2800" b="1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уголках </a:t>
            </a:r>
            <a:r>
              <a:rPr lang="ru-RU" sz="2800" b="1" dirty="0" smtClean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r>
              <a:rPr lang="ru-RU" sz="2800" b="1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</a:p>
          <a:p>
            <a:pPr lvl="0"/>
            <a:r>
              <a:rPr lang="ru-RU" sz="2800" b="1" u="sng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b="1" u="sng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9242"/>
                  </a:solidFill>
                </a:ln>
                <a:solidFill>
                  <a:prstClr val="black"/>
                </a:solidFill>
                <a:latin typeface="Monotype Corsiva" panose="03010101010201010101" pitchFamily="66" charset="0"/>
              </a:rPr>
              <a:t>             </a:t>
            </a:r>
            <a:r>
              <a:rPr lang="ru-RU" sz="2800" b="1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Издавна живут мастеровые.</a:t>
            </a:r>
          </a:p>
          <a:p>
            <a:pPr lvl="0"/>
            <a:r>
              <a:rPr lang="ru-RU" sz="2800" b="1" u="sng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b="1" u="sng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9242"/>
                  </a:solidFill>
                </a:ln>
                <a:solidFill>
                  <a:prstClr val="black"/>
                </a:solidFill>
                <a:latin typeface="Monotype Corsiva" panose="03010101010201010101" pitchFamily="66" charset="0"/>
              </a:rPr>
              <a:t>                           </a:t>
            </a:r>
            <a:r>
              <a:rPr lang="ru-RU" sz="2800" b="1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Знаменитые ремёсла представляют,</a:t>
            </a:r>
          </a:p>
          <a:p>
            <a:pPr lvl="0"/>
            <a:r>
              <a:rPr lang="ru-RU" sz="2800" b="1" u="sng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b="1" u="sng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>
                <a:ln>
                  <a:solidFill>
                    <a:srgbClr val="009242"/>
                  </a:solidFill>
                </a:ln>
                <a:solidFill>
                  <a:prstClr val="black"/>
                </a:solidFill>
                <a:latin typeface="Monotype Corsiva" panose="03010101010201010101" pitchFamily="66" charset="0"/>
              </a:rPr>
              <a:t>                                          </a:t>
            </a:r>
            <a:r>
              <a:rPr lang="ru-RU" sz="2800" b="1" dirty="0">
                <a:ln>
                  <a:solidFill>
                    <a:srgbClr val="00924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Матушку Россию прославляют!</a:t>
            </a:r>
          </a:p>
        </p:txBody>
      </p:sp>
    </p:spTree>
    <p:extLst>
      <p:ext uri="{BB962C8B-B14F-4D97-AF65-F5344CB8AC3E}">
        <p14:creationId xmlns:p14="http://schemas.microsoft.com/office/powerpoint/2010/main" xmlns="" val="140029383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39398" y="32664"/>
            <a:ext cx="9072000" cy="6799686"/>
          </a:xfrm>
          <a:prstGeom prst="rect">
            <a:avLst/>
          </a:prstGeom>
          <a:ln w="57150">
            <a:solidFill>
              <a:srgbClr val="B8DC44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276393"/>
            <a:ext cx="3294453" cy="6336704"/>
          </a:xfrm>
          <a:prstGeom prst="rect">
            <a:avLst/>
          </a:prstGeom>
          <a:ln w="57150">
            <a:solidFill>
              <a:srgbClr val="B8DC44"/>
            </a:solidFill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4283968" y="1736812"/>
            <a:ext cx="4491034" cy="32403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МБУК  «</a:t>
            </a:r>
            <a:r>
              <a:rPr lang="ru-RU" b="1" dirty="0" err="1"/>
              <a:t>Киржачский</a:t>
            </a:r>
            <a:r>
              <a:rPr lang="ru-RU" b="1" dirty="0"/>
              <a:t>  районный  </a:t>
            </a:r>
          </a:p>
          <a:p>
            <a:pPr algn="ctr"/>
            <a:r>
              <a:rPr lang="ru-RU" b="1" dirty="0"/>
              <a:t>историко-краеведческий  и  </a:t>
            </a:r>
          </a:p>
          <a:p>
            <a:pPr algn="ctr"/>
            <a:r>
              <a:rPr lang="ru-RU" b="1" dirty="0"/>
              <a:t>художественный  музей»</a:t>
            </a:r>
          </a:p>
          <a:p>
            <a:endParaRPr lang="ru-RU" dirty="0"/>
          </a:p>
          <a:p>
            <a:endParaRPr lang="ru-RU" dirty="0"/>
          </a:p>
          <a:p>
            <a:r>
              <a:rPr lang="ru-RU" b="1" i="1" dirty="0"/>
              <a:t>                     </a:t>
            </a:r>
            <a:r>
              <a:rPr lang="ru-RU" b="1" i="1" dirty="0" smtClean="0"/>
              <a:t>      </a:t>
            </a:r>
            <a:r>
              <a:rPr lang="ru-RU" b="1" i="1" dirty="0"/>
              <a:t>Авторы:</a:t>
            </a:r>
          </a:p>
          <a:p>
            <a:r>
              <a:rPr lang="ru-RU" b="1" i="1" dirty="0" err="1"/>
              <a:t>Гузаревич</a:t>
            </a:r>
            <a:r>
              <a:rPr lang="ru-RU" b="1" i="1" dirty="0"/>
              <a:t> М.Г. – главный хранитель</a:t>
            </a:r>
          </a:p>
          <a:p>
            <a:r>
              <a:rPr lang="ru-RU" b="1" i="1" dirty="0"/>
              <a:t>фондов</a:t>
            </a:r>
          </a:p>
          <a:p>
            <a:r>
              <a:rPr lang="ru-RU" b="1" i="1" dirty="0"/>
              <a:t>Никонова И.В. – научный </a:t>
            </a:r>
            <a:r>
              <a:rPr lang="ru-RU" b="1" i="1" dirty="0" smtClean="0"/>
              <a:t>сотрудник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2806679915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36370" y="2107754"/>
            <a:ext cx="6934104" cy="4620063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683568" y="692783"/>
            <a:ext cx="7927740" cy="1738697"/>
          </a:xfrm>
          <a:prstGeom prst="horizontalScroll">
            <a:avLst/>
          </a:prstGeom>
          <a:solidFill>
            <a:srgbClr val="009242">
              <a:alpha val="50000"/>
            </a:srgb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красотами, и людьми, творящими вокруг себя красоту.</a:t>
            </a:r>
          </a:p>
          <a:p>
            <a:pPr algn="ctr"/>
            <a:endParaRPr lang="ru-RU" b="1" i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Люди эти – носители русской души.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-48126" y="-27384"/>
            <a:ext cx="9192126" cy="1179020"/>
            <a:chOff x="-48126" y="-27384"/>
            <a:chExt cx="9192126" cy="117902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48126" y="-27384"/>
              <a:ext cx="6204302" cy="113560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095013" y="17636"/>
              <a:ext cx="3048987" cy="1134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 flipV="1">
            <a:off x="-48126" y="5765365"/>
            <a:ext cx="9192126" cy="1179020"/>
            <a:chOff x="-48126" y="-27384"/>
            <a:chExt cx="9192126" cy="117902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48126" y="-27384"/>
              <a:ext cx="6204302" cy="113560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095013" y="17636"/>
              <a:ext cx="3048987" cy="113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920340374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8"/>
          <a:stretch/>
        </p:blipFill>
        <p:spPr>
          <a:xfrm>
            <a:off x="-23639" y="0"/>
            <a:ext cx="9216083" cy="6858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24339" y="205481"/>
            <a:ext cx="8854411" cy="612648"/>
          </a:xfrm>
          <a:prstGeom prst="wedgeRoundRectCallout">
            <a:avLst>
              <a:gd name="adj1" fmla="val -20613"/>
              <a:gd name="adj2" fmla="val 76790"/>
              <a:gd name="adj3" fmla="val 16667"/>
            </a:avLst>
          </a:prstGeom>
          <a:solidFill>
            <a:schemeClr val="accent6">
              <a:lumMod val="75000"/>
              <a:alpha val="2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877149" y="1196752"/>
            <a:ext cx="6167800" cy="612648"/>
          </a:xfrm>
          <a:prstGeom prst="wedgeRoundRectCallout">
            <a:avLst>
              <a:gd name="adj1" fmla="val -20509"/>
              <a:gd name="adj2" fmla="val 81554"/>
              <a:gd name="adj3" fmla="val 16667"/>
            </a:avLst>
          </a:prstGeom>
          <a:solidFill>
            <a:schemeClr val="accent6">
              <a:lumMod val="75000"/>
              <a:alpha val="2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226928" y="2089187"/>
            <a:ext cx="2594181" cy="490990"/>
          </a:xfrm>
          <a:prstGeom prst="wedgeRoundRectCallout">
            <a:avLst>
              <a:gd name="adj1" fmla="val -20458"/>
              <a:gd name="adj2" fmla="val 82312"/>
              <a:gd name="adj3" fmla="val 16667"/>
            </a:avLst>
          </a:prstGeom>
          <a:solidFill>
            <a:schemeClr val="accent6">
              <a:lumMod val="75000"/>
              <a:alpha val="2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57197" y="2904496"/>
            <a:ext cx="8854411" cy="612648"/>
          </a:xfrm>
          <a:prstGeom prst="wedgeRoundRectCallout">
            <a:avLst>
              <a:gd name="adj1" fmla="val -20064"/>
              <a:gd name="adj2" fmla="val 81554"/>
              <a:gd name="adj3" fmla="val 16667"/>
            </a:avLst>
          </a:prstGeom>
          <a:solidFill>
            <a:schemeClr val="accent6">
              <a:lumMod val="75000"/>
              <a:alpha val="2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27168" y="4005064"/>
            <a:ext cx="8954568" cy="2232248"/>
          </a:xfrm>
          <a:prstGeom prst="wedgeRoundRectCallout">
            <a:avLst>
              <a:gd name="adj1" fmla="val -20714"/>
              <a:gd name="adj2" fmla="val 67734"/>
              <a:gd name="adj3" fmla="val 16667"/>
            </a:avLst>
          </a:prstGeom>
          <a:solidFill>
            <a:schemeClr val="accent6">
              <a:lumMod val="75000"/>
              <a:alpha val="2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9592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7168" y="188640"/>
            <a:ext cx="8854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Музеи являются хранителями предметов старины, а в предметах старины светится </a:t>
            </a:r>
            <a:endParaRPr lang="ru-RU" b="1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русская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душа. Музейные предметы старины переживают людей, создавших их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196" y="2854344"/>
            <a:ext cx="892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Киржачский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краеведческий музей предлагает вам встречу с одним таким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человеком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– носительницей русской души – </a:t>
            </a:r>
            <a:r>
              <a:rPr lang="ru-RU" b="1" i="1" dirty="0" err="1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Пьянковской</a:t>
            </a:r>
            <a:r>
              <a:rPr lang="ru-RU" b="1" i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Руфиной</a:t>
            </a:r>
            <a:r>
              <a:rPr lang="ru-RU" b="1" i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Михайловной.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4191" y="1163069"/>
            <a:ext cx="631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Но сколько людей, которые живут рядом с нами и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являются</a:t>
            </a:r>
          </a:p>
          <a:p>
            <a:pPr algn="just"/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носителями русской души!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6853" y="2150016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Как бы приоткрыть их?!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242" y="4073004"/>
            <a:ext cx="8824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И вот мы приоткрываем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дверь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жилища </a:t>
            </a:r>
            <a:r>
              <a:rPr lang="ru-RU" b="1" dirty="0" err="1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Руфины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Михайловны.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Это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не терем  – теремок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не русская изба, вот лесенка, ведёт она не на деревянный крытый </a:t>
            </a:r>
            <a:r>
              <a:rPr lang="ru-RU" b="1" dirty="0" err="1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рундучок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(крыльцо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),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а к балконной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двери,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и мы сразу оказываемся на балконе 1-го этажа, на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длинном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подоконнике которого расставлены многочисленные горшки с цветами, между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ними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видятся фарфоровые яркие петушки, игрушки, садовый инвентарь и много ещё чего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что сразу не охватить глазом, и вы чувствуете, что работа в руках хозяйки здесь кипит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b="1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что душа её неутомима, вид жизнерадостен. </a:t>
            </a:r>
          </a:p>
        </p:txBody>
      </p:sp>
    </p:spTree>
    <p:extLst>
      <p:ext uri="{BB962C8B-B14F-4D97-AF65-F5344CB8AC3E}">
        <p14:creationId xmlns:p14="http://schemas.microsoft.com/office/powerpoint/2010/main" xmlns="" val="2105370826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484" y="589990"/>
            <a:ext cx="427355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109015" y="5288181"/>
            <a:ext cx="8964488" cy="1200329"/>
          </a:xfrm>
          <a:prstGeom prst="wedgeRoundRectCallout">
            <a:avLst/>
          </a:prstGeom>
          <a:solidFill>
            <a:srgbClr val="009242">
              <a:alpha val="40000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Задним числом мелькает подсказка о том, что ей уже 80 с лишним лет, возраст, по земным меркам, преклонный, но тут же она отметается улыбающимся взглядом её живых глаз, её молодой улыбкой. Вот она хозяйка – низенькая, подвижная, в вязаной шапочке, нарядном фартуке -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Пьянковская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Михайловна.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4509120"/>
            <a:ext cx="1368152" cy="144016"/>
          </a:xfrm>
          <a:prstGeom prst="rect">
            <a:avLst/>
          </a:prstGeom>
          <a:solidFill>
            <a:srgbClr val="004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097" y="3072145"/>
            <a:ext cx="17684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775" y="434415"/>
            <a:ext cx="44729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5797631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691218/3edd800c-7980-42b1-85b4-0d82ebfba39d/s1200?webp=fal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14" y="0"/>
            <a:ext cx="9144000" cy="6858000"/>
          </a:xfrm>
          <a:prstGeom prst="rect">
            <a:avLst/>
          </a:prstGeom>
          <a:noFill/>
          <a:ln>
            <a:solidFill>
              <a:srgbClr val="01FF74"/>
            </a:solidFill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574008" y="5085184"/>
            <a:ext cx="2357727" cy="1705197"/>
          </a:xfrm>
          <a:prstGeom prst="rect">
            <a:avLst/>
          </a:prstGeom>
          <a:noFill/>
          <a:ln w="12700">
            <a:solidFill>
              <a:srgbClr val="01FF74"/>
            </a:solidFill>
          </a:ln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283704" y="282238"/>
            <a:ext cx="6624736" cy="1296144"/>
          </a:xfrm>
          <a:prstGeom prst="wedgeRoundRectCallout">
            <a:avLst>
              <a:gd name="adj1" fmla="val -20833"/>
              <a:gd name="adj2" fmla="val 70800"/>
              <a:gd name="adj3" fmla="val 16667"/>
            </a:avLst>
          </a:prstGeom>
          <a:solidFill>
            <a:schemeClr val="accent5">
              <a:lumMod val="75000"/>
              <a:alpha val="40000"/>
            </a:schemeClr>
          </a:solidFill>
          <a:ln w="12700">
            <a:solidFill>
              <a:srgbClr val="01F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С </a:t>
            </a:r>
            <a:r>
              <a:rPr lang="ru-RU" b="1" dirty="0">
                <a:solidFill>
                  <a:schemeClr val="bg1"/>
                </a:solidFill>
              </a:rPr>
              <a:t>балкона шагнули сразу в комнату, здесь – ухоженность, чистота, во всём чувствуется дар хозяйской домовитости и творческая </a:t>
            </a:r>
            <a:r>
              <a:rPr lang="ru-RU" b="1" dirty="0" err="1">
                <a:solidFill>
                  <a:schemeClr val="bg1"/>
                </a:solidFill>
              </a:rPr>
              <a:t>заданность</a:t>
            </a:r>
            <a:r>
              <a:rPr lang="ru-RU" b="1" dirty="0">
                <a:solidFill>
                  <a:schemeClr val="bg1"/>
                </a:solidFill>
              </a:rPr>
              <a:t>. Рукоделия, цветы, рукоделия: вышивки, салфетки, </a:t>
            </a:r>
            <a:r>
              <a:rPr lang="ru-RU" b="1" dirty="0" err="1">
                <a:solidFill>
                  <a:schemeClr val="bg1"/>
                </a:solidFill>
              </a:rPr>
              <a:t>думочки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229280"/>
            <a:ext cx="2182391" cy="2071928"/>
          </a:xfrm>
          <a:prstGeom prst="flowChartConnector">
            <a:avLst/>
          </a:prstGeom>
          <a:ln w="12700">
            <a:solidFill>
              <a:srgbClr val="01FF74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395" l="1135" r="100000">
                        <a14:foregroundMark x1="1906" y1="13196" x2="1906" y2="13196"/>
                        <a14:foregroundMark x1="1906" y1="19007" x2="1906" y2="19007"/>
                        <a14:foregroundMark x1="1906" y1="34443" x2="1906" y2="34443"/>
                        <a14:backgroundMark x1="4494" y1="85109" x2="4494" y2="85109"/>
                        <a14:backgroundMark x1="635" y1="64528" x2="19882" y2="99455"/>
                        <a14:backgroundMark x1="58148" y1="97760" x2="99773" y2="50847"/>
                        <a14:backgroundMark x1="7581" y1="93281" x2="7581" y2="93281"/>
                        <a14:backgroundMark x1="8352" y1="91586" x2="8352" y2="91586"/>
                        <a14:backgroundMark x1="10667" y1="91949" x2="10667" y2="91949"/>
                        <a14:backgroundMark x1="3450" y1="77542" x2="3450" y2="77542"/>
                        <a14:backgroundMark x1="64594" y1="96731" x2="64594" y2="96731"/>
                        <a14:backgroundMark x1="70495" y1="97094" x2="70495" y2="97094"/>
                        <a14:backgroundMark x1="78438" y1="93281" x2="78438" y2="93281"/>
                        <a14:backgroundMark x1="72265" y1="86804" x2="72265" y2="86804"/>
                        <a14:backgroundMark x1="89741" y1="95702" x2="89741" y2="95702"/>
                        <a14:backgroundMark x1="88697" y1="77240" x2="88697" y2="77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2485" y="2149379"/>
            <a:ext cx="2773915" cy="2132174"/>
          </a:xfrm>
          <a:prstGeom prst="rect">
            <a:avLst/>
          </a:prstGeom>
          <a:ln w="12700">
            <a:solidFill>
              <a:srgbClr val="01FF74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8860" y="117408"/>
            <a:ext cx="1963762" cy="1633534"/>
          </a:xfrm>
          <a:prstGeom prst="flowChartConnector">
            <a:avLst/>
          </a:prstGeom>
          <a:ln w="12700">
            <a:solidFill>
              <a:srgbClr val="01FF74"/>
            </a:solidFill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995936" y="2168860"/>
            <a:ext cx="4791783" cy="1260140"/>
          </a:xfrm>
          <a:prstGeom prst="wedgeRoundRectCallout">
            <a:avLst>
              <a:gd name="adj1" fmla="val -20833"/>
              <a:gd name="adj2" fmla="val 72104"/>
              <a:gd name="adj3" fmla="val 16667"/>
            </a:avLst>
          </a:prstGeom>
          <a:solidFill>
            <a:schemeClr val="accent5">
              <a:lumMod val="75000"/>
              <a:alpha val="40000"/>
            </a:schemeClr>
          </a:solidFill>
          <a:ln w="12700">
            <a:solidFill>
              <a:srgbClr val="01F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 </a:t>
            </a:r>
            <a:r>
              <a:rPr lang="ru-RU" b="1" dirty="0"/>
              <a:t>«У телевизора с пустыми руками не сижу, - признаётся </a:t>
            </a:r>
            <a:r>
              <a:rPr lang="ru-RU" b="1" dirty="0" err="1"/>
              <a:t>Руфина</a:t>
            </a:r>
            <a:r>
              <a:rPr lang="ru-RU" b="1" dirty="0"/>
              <a:t> Михайловна, - крючком вяжу».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91078" y="5050848"/>
            <a:ext cx="5040560" cy="1028288"/>
          </a:xfrm>
          <a:prstGeom prst="wedgeRoundRectCallout">
            <a:avLst>
              <a:gd name="adj1" fmla="val -20833"/>
              <a:gd name="adj2" fmla="val 76885"/>
              <a:gd name="adj3" fmla="val 16667"/>
            </a:avLst>
          </a:prstGeom>
          <a:solidFill>
            <a:schemeClr val="accent5">
              <a:lumMod val="75000"/>
              <a:alpha val="30000"/>
            </a:schemeClr>
          </a:solidFill>
          <a:ln w="12700">
            <a:solidFill>
              <a:srgbClr val="01F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/>
              <a:t>Тут же вспоминается народная поговорка: «</a:t>
            </a:r>
            <a:r>
              <a:rPr lang="ru-RU" b="1" i="1" dirty="0"/>
              <a:t>Когда руки не при деле – голове покою нету</a:t>
            </a:r>
            <a:r>
              <a:rPr lang="ru-RU" b="1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xmlns="" val="1677516634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21023" y="-41103"/>
            <a:ext cx="9265023" cy="6957394"/>
            <a:chOff x="-121024" y="-49697"/>
            <a:chExt cx="9265023" cy="695739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22578" b="100000" l="15267" r="100000">
                          <a14:foregroundMark x1="30467" y1="82578" x2="30467" y2="82578"/>
                          <a14:foregroundMark x1="34000" y1="98044" x2="34000" y2="98044"/>
                          <a14:foregroundMark x1="42067" y1="98667" x2="42067" y2="98667"/>
                          <a14:backgroundMark x1="25733" y1="94133" x2="25733" y2="94133"/>
                          <a14:backgroundMark x1="19533" y1="66044" x2="19533" y2="66044"/>
                          <a14:backgroundMark x1="22333" y1="52178" x2="22333" y2="52178"/>
                          <a14:backgroundMark x1="22333" y1="50222" x2="22333" y2="50222"/>
                          <a14:backgroundMark x1="20600" y1="66400" x2="20600" y2="66400"/>
                          <a14:backgroundMark x1="19800" y1="68178" x2="19800" y2="68178"/>
                          <a14:backgroundMark x1="19800" y1="68178" x2="19800" y2="681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106" y="4149080"/>
              <a:ext cx="3611893" cy="2708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600" y="116632"/>
              <a:ext cx="2125399" cy="2132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989" y="215899"/>
              <a:ext cx="6254750" cy="642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rot="16200000">
              <a:off x="-2942714" y="2771993"/>
              <a:ext cx="6957394" cy="1314013"/>
            </a:xfrm>
            <a:prstGeom prst="rect">
              <a:avLst/>
            </a:prstGeom>
          </p:spPr>
        </p:pic>
      </p:grpSp>
      <p:sp>
        <p:nvSpPr>
          <p:cNvPr id="3" name="Скругленная прямоугольная выноска 2"/>
          <p:cNvSpPr/>
          <p:nvPr/>
        </p:nvSpPr>
        <p:spPr>
          <a:xfrm>
            <a:off x="1110876" y="332655"/>
            <a:ext cx="3804481" cy="557029"/>
          </a:xfrm>
          <a:prstGeom prst="wedgeRoundRectCallout">
            <a:avLst>
              <a:gd name="adj1" fmla="val -20972"/>
              <a:gd name="adj2" fmla="val 89772"/>
              <a:gd name="adj3" fmla="val 16667"/>
            </a:avLst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Голова у неё светлая, мысли ясные.  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192991" y="5877272"/>
            <a:ext cx="4968552" cy="542706"/>
          </a:xfrm>
          <a:prstGeom prst="wedgeRoundRectCallout">
            <a:avLst>
              <a:gd name="adj1" fmla="val -21042"/>
              <a:gd name="adj2" fmla="val 83129"/>
              <a:gd name="adj3" fmla="val 16667"/>
            </a:avLst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«Я вам с самого начала рассказывать начну…»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7351611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07504" y="1422466"/>
            <a:ext cx="8928992" cy="3435294"/>
          </a:xfrm>
          <a:prstGeom prst="wedgeRoundRectCallout">
            <a:avLst>
              <a:gd name="adj1" fmla="val -20833"/>
              <a:gd name="adj2" fmla="val 59735"/>
              <a:gd name="adj3" fmla="val 16667"/>
            </a:avLst>
          </a:prstGeom>
          <a:solidFill>
            <a:schemeClr val="tx2">
              <a:lumMod val="75000"/>
              <a:alpha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началось всё с того момента, когда историческое лицо и персонаж рассказа Н.Лескова «Левша» генерал Платов получает земли, за победу над Турцией (по словам рассказчицы), и туда, к Ишиму, протоку Иртыша, отправляются после отмены крепостного права на поселение крестьяне, в том числе и бабушка с дедушкой нашей героини. Было это в 1892г. На каждого человека там давали по 2 га земли. Строили кирпичные дома, бабушка с дедушкой купили сразу быка. Хозяйствовали, вставали на рассвете, ехали в поля. Семьи были большие, до 25 человек. Сыновья женились. Поначалу все вместе жили, потом стали строить отдельные дома. Там познакомились будущие отец и мать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Руфины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Осенью семьёй ездили на ярмарку. И случилось так, что однажды на ярмарке дед остался сидеть на телеге, а молодые пошли потолкаться по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прилавочкам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7504" y="188640"/>
            <a:ext cx="8928992" cy="785818"/>
          </a:xfrm>
          <a:prstGeom prst="wedgeRoundRectCallout">
            <a:avLst>
              <a:gd name="adj1" fmla="val -20326"/>
              <a:gd name="adj2" fmla="val 80634"/>
              <a:gd name="adj3" fmla="val 16667"/>
            </a:avLst>
          </a:prstGeom>
          <a:solidFill>
            <a:schemeClr val="tx2">
              <a:lumMod val="75000"/>
              <a:alpha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582988" algn="l"/>
              </a:tabLst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полился рассказ, безыскусственный, доходящий до сердца слушающего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 о её жизненном пути.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07504" y="5641605"/>
            <a:ext cx="8928992" cy="785818"/>
          </a:xfrm>
          <a:prstGeom prst="wedgeRoundRectCallout">
            <a:avLst>
              <a:gd name="adj1" fmla="val -20545"/>
              <a:gd name="adj2" fmla="val 78225"/>
              <a:gd name="adj3" fmla="val 16667"/>
            </a:avLst>
          </a:prstGeom>
          <a:solidFill>
            <a:schemeClr val="tx2">
              <a:lumMod val="75000"/>
              <a:alpha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вот, подходит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телеге мальчонка, маленький совсем, просит милостыню. Разжалобился дед и взял бездомного в семью. </a:t>
            </a:r>
          </a:p>
        </p:txBody>
      </p:sp>
    </p:spTree>
    <p:extLst>
      <p:ext uri="{BB962C8B-B14F-4D97-AF65-F5344CB8AC3E}">
        <p14:creationId xmlns:p14="http://schemas.microsoft.com/office/powerpoint/2010/main" xmlns="" val="1134118754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rcRect b="11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69408" y="260648"/>
            <a:ext cx="8784976" cy="2448272"/>
          </a:xfrm>
          <a:prstGeom prst="wedgeRoundRectCallout">
            <a:avLst>
              <a:gd name="adj1" fmla="val -20833"/>
              <a:gd name="adj2" fmla="val 63953"/>
              <a:gd name="adj3" fmla="val 16667"/>
            </a:avLst>
          </a:prstGeom>
          <a:solidFill>
            <a:schemeClr val="accent3">
              <a:lumMod val="50000"/>
              <a:alpha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 Стёпка в семье на равных. Жили – не тужили, но грянула революция, семью раскулачили. Стёпку представители власти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оклеймили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батраком и увезли неизвестно куда. Всю семью выслали в Казахстан. Высадили в холодное предзимье на голую землю и – живите, как знаете. Копали землянку, голодали, собирали колоски, за то нагайками стегали – но выжили. Из девяти детей Анны Фёдоровны Шульгиной, матери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осталось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живых пятеро. Весной приступили к строительству дома на 4 семьи. Дети в школу пошли. Снова беда на пороге. 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94121" y="3422822"/>
            <a:ext cx="8784976" cy="2088232"/>
          </a:xfrm>
          <a:prstGeom prst="wedgeRoundRectCallout">
            <a:avLst/>
          </a:prstGeom>
          <a:solidFill>
            <a:schemeClr val="accent3">
              <a:lumMod val="50000"/>
              <a:alpha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Сбежал в Севастополь поступать в мореходку старший брат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Руфины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девятиклассник Валентин. Мать горевала, а в октябре приехал в их посёлок «красный ворон», и всех мальчишек из класса Валентина увезли и недалеко от посёлка расстреляли. Приписали участие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будто бы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сталинском заговоре. Благодаря своему побегу, Валентин остался жив. В Великую Отечественную войну пуля ногу ему навылет прошла, и прожил он 90 с лишним лет. Такая удивительная судьба. </a:t>
            </a:r>
          </a:p>
        </p:txBody>
      </p:sp>
    </p:spTree>
    <p:extLst>
      <p:ext uri="{BB962C8B-B14F-4D97-AF65-F5344CB8AC3E}">
        <p14:creationId xmlns:p14="http://schemas.microsoft.com/office/powerpoint/2010/main" xmlns="" val="3078098480"/>
      </p:ext>
    </p:extLst>
  </p:cSld>
  <p:clrMapOvr>
    <a:masterClrMapping/>
  </p:clrMapOvr>
  <p:transition advClick="0" advTm="16704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3003</TotalTime>
  <Words>1272</Words>
  <Application>Microsoft Office PowerPoint</Application>
  <PresentationFormat>Экран (4:3)</PresentationFormat>
  <Paragraphs>63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Museum</dc:creator>
  <cp:lastModifiedBy>User</cp:lastModifiedBy>
  <cp:revision>326</cp:revision>
  <dcterms:created xsi:type="dcterms:W3CDTF">2020-09-19T09:46:16Z</dcterms:created>
  <dcterms:modified xsi:type="dcterms:W3CDTF">2020-11-06T06:22:53Z</dcterms:modified>
</cp:coreProperties>
</file>